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81" r:id="rId4"/>
    <p:sldMasterId id="2147483913" r:id="rId5"/>
    <p:sldMasterId id="2147484045" r:id="rId6"/>
  </p:sldMasterIdLst>
  <p:notesMasterIdLst>
    <p:notesMasterId r:id="rId40"/>
  </p:notesMasterIdLst>
  <p:sldIdLst>
    <p:sldId id="257" r:id="rId7"/>
    <p:sldId id="296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1" r:id="rId37"/>
    <p:sldId id="295" r:id="rId38"/>
    <p:sldId id="29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055FA-1CBF-4BB8-B60C-C90C6DC2E823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B04DC-2A8B-4F43-941B-66FFA854D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7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1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5106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91364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14160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76059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59143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4038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376650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238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731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948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8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5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54100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47969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605799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.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79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13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.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123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96581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65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8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4918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6934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562171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711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4321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0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3386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3138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247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467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32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69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750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361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1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31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9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61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5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7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9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0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4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81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16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1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1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0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78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09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7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8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0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26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17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82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782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21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224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9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77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58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44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619265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630391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173670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91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00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2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7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9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4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7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9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2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0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8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6927"/>
      </p:ext>
    </p:extLst>
  </p:cSld>
  <p:clrMapOvr>
    <a:masterClrMapping/>
  </p:clrMapOvr>
  <p:transition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766366"/>
      </p:ext>
    </p:extLst>
  </p:cSld>
  <p:clrMapOvr>
    <a:masterClrMapping/>
  </p:clrMapOvr>
  <p:transition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9976187"/>
      </p:ext>
    </p:extLst>
  </p:cSld>
  <p:clrMapOvr>
    <a:masterClrMapping/>
  </p:clrMapOvr>
  <p:transition>
    <p:dissolv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79505"/>
      </p:ext>
    </p:extLst>
  </p:cSld>
  <p:clrMapOvr>
    <a:masterClrMapping/>
  </p:clrMapOvr>
  <p:transition>
    <p:dissolv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49300"/>
      </p:ext>
    </p:extLst>
  </p:cSld>
  <p:clrMapOvr>
    <a:masterClrMapping/>
  </p:clrMapOvr>
  <p:transition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02609"/>
      </p:ext>
    </p:extLst>
  </p:cSld>
  <p:clrMapOvr>
    <a:masterClrMapping/>
  </p:clrMapOvr>
  <p:transition>
    <p:dissolv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07182"/>
      </p:ext>
    </p:extLst>
  </p:cSld>
  <p:clrMapOvr>
    <a:masterClrMapping/>
  </p:clrMapOvr>
  <p:transition>
    <p:dissolv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08314376"/>
      </p:ext>
    </p:extLst>
  </p:cSld>
  <p:clrMapOvr>
    <a:masterClrMapping/>
  </p:clrMapOvr>
  <p:transition>
    <p:dissolv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88995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370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1459"/>
      </p:ext>
    </p:extLst>
  </p:cSld>
  <p:clrMapOvr>
    <a:masterClrMapping/>
  </p:clrMapOvr>
  <p:transition>
    <p:dissolv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50725"/>
      </p:ext>
    </p:extLst>
  </p:cSld>
  <p:clrMapOvr>
    <a:masterClrMapping/>
  </p:clrMapOvr>
  <p:transition>
    <p:dissolv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72288"/>
      </p:ext>
    </p:extLst>
  </p:cSld>
  <p:clrMapOvr>
    <a:masterClrMapping/>
  </p:clrMapOvr>
  <p:transition>
    <p:dissolv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997437"/>
      </p:ext>
    </p:extLst>
  </p:cSld>
  <p:clrMapOvr>
    <a:masterClrMapping/>
  </p:clrMapOvr>
  <p:transition>
    <p:dissolv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42774275"/>
      </p:ext>
    </p:extLst>
  </p:cSld>
  <p:clrMapOvr>
    <a:masterClrMapping/>
  </p:clrMapOvr>
  <p:transition>
    <p:dissolv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95599"/>
      </p:ext>
    </p:extLst>
  </p:cSld>
  <p:clrMapOvr>
    <a:masterClrMapping/>
  </p:clrMapOvr>
  <p:transition>
    <p:dissolv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24139"/>
      </p:ext>
    </p:extLst>
  </p:cSld>
  <p:clrMapOvr>
    <a:masterClrMapping/>
  </p:clrMapOvr>
  <p:transition>
    <p:dissolv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31843"/>
      </p:ext>
    </p:extLst>
  </p:cSld>
  <p:clrMapOvr>
    <a:masterClrMapping/>
  </p:clrMapOvr>
  <p:transition>
    <p:dissolv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77852"/>
      </p:ext>
    </p:extLst>
  </p:cSld>
  <p:clrMapOvr>
    <a:masterClrMapping/>
  </p:clrMapOvr>
  <p:transition>
    <p:dissolv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7949753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31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32150461"/>
      </p:ext>
    </p:extLst>
  </p:cSld>
  <p:clrMapOvr>
    <a:masterClrMapping/>
  </p:clrMapOvr>
  <p:transition>
    <p:dissolv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07607"/>
      </p:ext>
    </p:extLst>
  </p:cSld>
  <p:clrMapOvr>
    <a:masterClrMapping/>
  </p:clrMapOvr>
  <p:transition>
    <p:dissolv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82225"/>
      </p:ext>
    </p:extLst>
  </p:cSld>
  <p:clrMapOvr>
    <a:masterClrMapping/>
  </p:clrMapOvr>
  <p:transition>
    <p:dissolv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18801"/>
      </p:ext>
    </p:extLst>
  </p:cSld>
  <p:clrMapOvr>
    <a:masterClrMapping/>
  </p:clrMapOvr>
  <p:transition>
    <p:dissolv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498548"/>
      </p:ext>
    </p:extLst>
  </p:cSld>
  <p:clrMapOvr>
    <a:masterClrMapping/>
  </p:clrMapOvr>
  <p:transition>
    <p:dissolv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7829"/>
      </p:ext>
    </p:extLst>
  </p:cSld>
  <p:clrMapOvr>
    <a:masterClrMapping/>
  </p:clrMapOvr>
  <p:transition>
    <p:dissolv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75380"/>
      </p:ext>
    </p:extLst>
  </p:cSld>
  <p:clrMapOvr>
    <a:masterClrMapping/>
  </p:clrMapOvr>
  <p:transition>
    <p:dissolv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2163370"/>
      </p:ext>
    </p:extLst>
  </p:cSld>
  <p:clrMapOvr>
    <a:masterClrMapping/>
  </p:clrMapOvr>
  <p:transition>
    <p:dissolv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15884"/>
      </p:ext>
    </p:extLst>
  </p:cSld>
  <p:clrMapOvr>
    <a:masterClrMapping/>
  </p:clrMapOvr>
  <p:transition>
    <p:dissolv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25519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824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7273"/>
      </p:ext>
    </p:extLst>
  </p:cSld>
  <p:clrMapOvr>
    <a:masterClrMapping/>
  </p:clrMapOvr>
  <p:transition>
    <p:dissolv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54316"/>
      </p:ext>
    </p:extLst>
  </p:cSld>
  <p:clrMapOvr>
    <a:masterClrMapping/>
  </p:clrMapOvr>
  <p:transition>
    <p:dissolv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17433409"/>
      </p:ext>
    </p:extLst>
  </p:cSld>
  <p:clrMapOvr>
    <a:masterClrMapping/>
  </p:clrMapOvr>
  <p:transition>
    <p:dissolv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59042671"/>
      </p:ext>
    </p:extLst>
  </p:cSld>
  <p:clrMapOvr>
    <a:masterClrMapping/>
  </p:clrMapOvr>
  <p:transition>
    <p:dissolv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1688"/>
      </p:ext>
    </p:extLst>
  </p:cSld>
  <p:clrMapOvr>
    <a:masterClrMapping/>
  </p:clrMapOvr>
  <p:transition>
    <p:dissolv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43097"/>
      </p:ext>
    </p:extLst>
  </p:cSld>
  <p:clrMapOvr>
    <a:masterClrMapping/>
  </p:clrMapOvr>
  <p:transition>
    <p:dissolv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114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42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80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36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1" r:id="rId12"/>
    <p:sldLayoutId id="2147483759" r:id="rId13"/>
    <p:sldLayoutId id="2147483771" r:id="rId14"/>
    <p:sldLayoutId id="2147483807" r:id="rId15"/>
    <p:sldLayoutId id="2147483819" r:id="rId16"/>
    <p:sldLayoutId id="2147483831" r:id="rId17"/>
    <p:sldLayoutId id="2147483843" r:id="rId18"/>
    <p:sldLayoutId id="2147483855" r:id="rId19"/>
    <p:sldLayoutId id="2147483867" r:id="rId20"/>
    <p:sldLayoutId id="2147483879" r:id="rId21"/>
    <p:sldLayoutId id="2147483891" r:id="rId22"/>
    <p:sldLayoutId id="2147483903" r:id="rId23"/>
    <p:sldLayoutId id="2147483927" r:id="rId24"/>
    <p:sldLayoutId id="2147483939" r:id="rId25"/>
    <p:sldLayoutId id="2147483951" r:id="rId26"/>
    <p:sldLayoutId id="2147483963" r:id="rId27"/>
    <p:sldLayoutId id="2147483975" r:id="rId28"/>
    <p:sldLayoutId id="2147483987" r:id="rId29"/>
    <p:sldLayoutId id="2147483999" r:id="rId30"/>
    <p:sldLayoutId id="2147484011" r:id="rId31"/>
    <p:sldLayoutId id="2147484023" r:id="rId32"/>
    <p:sldLayoutId id="2147484035" r:id="rId3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  <p:sldLayoutId id="2147483699" r:id="rId26"/>
    <p:sldLayoutId id="2147483735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2067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855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47" r:id="rId12"/>
    <p:sldLayoutId id="2147483795" r:id="rId13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7435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FD70ED-BB19-411B-85DF-BEF8B2690327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19835" cy="26483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64937" y="418458"/>
            <a:ext cx="102034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4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ko-KR" altLang="en-US" sz="4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 </a:t>
            </a:r>
            <a:r>
              <a:rPr lang="ko-KR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 스튜디오 디자인 도구</a:t>
            </a:r>
            <a:r>
              <a:rPr lang="en-US" altLang="ko-KR" sz="400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en-US" altLang="ko-KR" sz="4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2727972"/>
            <a:ext cx="2774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담당교수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전응섭 교수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연구실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은봉관 </a:t>
            </a:r>
            <a:r>
              <a:rPr lang="en-US" altLang="ko-KR" sz="1600" dirty="0">
                <a:solidFill>
                  <a:srgbClr val="00B0F0"/>
                </a:solidFill>
              </a:rPr>
              <a:t>8</a:t>
            </a:r>
            <a:r>
              <a:rPr lang="ko-KR" altLang="en-US" sz="1600" dirty="0">
                <a:solidFill>
                  <a:srgbClr val="00B0F0"/>
                </a:solidFill>
              </a:rPr>
              <a:t>층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연락처 </a:t>
            </a:r>
            <a:r>
              <a:rPr lang="en-US" altLang="ko-KR" sz="16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4174" y="1712174"/>
            <a:ext cx="458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3200" dirty="0">
                <a:solidFill>
                  <a:prstClr val="black"/>
                </a:solidFill>
              </a:rPr>
              <a:t>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리니어</a:t>
            </a:r>
            <a:r>
              <a:rPr lang="ko-KR" altLang="en-US" sz="3200" dirty="0" smtClean="0">
                <a:solidFill>
                  <a:prstClr val="black"/>
                </a:solidFill>
              </a:rPr>
              <a:t> 레이아웃 작성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2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3" name="제목 14"/>
          <p:cNvSpPr>
            <a:spLocks noGrp="1"/>
          </p:cNvSpPr>
          <p:nvPr>
            <p:ph type="title"/>
          </p:nvPr>
        </p:nvSpPr>
        <p:spPr>
          <a:xfrm>
            <a:off x="610119" y="578257"/>
            <a:ext cx="3013646" cy="27699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연결선으로 만드는 제약조건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7" name="내용 개체 틀 2"/>
          <p:cNvSpPr txBox="1">
            <a:spLocks/>
          </p:cNvSpPr>
          <p:nvPr/>
        </p:nvSpPr>
        <p:spPr bwMode="auto">
          <a:xfrm>
            <a:off x="872587" y="869988"/>
            <a:ext cx="9950744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위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아래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왼쪽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오른쪽의 연결점을 부모 레이아웃의 벽면과 연결하면 제약조건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같은 레이아웃 안에 들어있는 다른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뷰와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연결 가능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68618" name="_x43384128" descr="P02_S001_0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1855863"/>
            <a:ext cx="3895544" cy="440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016501" y="2997201"/>
            <a:ext cx="540067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25000"/>
              </a:spcAft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연결점을 연결할 수 있는 타깃</a:t>
            </a: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25000"/>
              </a:spcAft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  - </a:t>
            </a:r>
            <a:r>
              <a:rPr kumimoji="1" lang="ko-KR" altLang="en-US" sz="1600" dirty="0">
                <a:solidFill>
                  <a:prstClr val="black"/>
                </a:solidFill>
              </a:rPr>
              <a:t>같은 레이아웃 안에 들어 있는 다른 뷰의 연결점</a:t>
            </a:r>
          </a:p>
          <a:p>
            <a:pPr marL="0" indent="0" eaLnBrk="0" fontAlgn="base" hangingPunct="0">
              <a:spcAft>
                <a:spcPct val="0"/>
              </a:spcAft>
              <a:buNone/>
              <a:defRPr/>
            </a:pPr>
            <a:r>
              <a:rPr kumimoji="1" lang="en-US" altLang="ko-KR" sz="1600" dirty="0">
                <a:solidFill>
                  <a:prstClr val="black"/>
                </a:solidFill>
              </a:rPr>
              <a:t>    - </a:t>
            </a:r>
            <a:r>
              <a:rPr kumimoji="1" lang="ko-KR" altLang="en-US" sz="1600" dirty="0">
                <a:solidFill>
                  <a:prstClr val="black"/>
                </a:solidFill>
              </a:rPr>
              <a:t>부모 레이아웃의 연결점</a:t>
            </a:r>
          </a:p>
          <a:p>
            <a:pPr marL="0" indent="0" eaLnBrk="0" fontAlgn="base" hangingPunct="0">
              <a:spcAft>
                <a:spcPct val="0"/>
              </a:spcAft>
              <a:buNone/>
              <a:defRPr/>
            </a:pPr>
            <a:r>
              <a:rPr kumimoji="1" lang="en-US" altLang="ko-KR" sz="1600" dirty="0">
                <a:solidFill>
                  <a:prstClr val="black"/>
                </a:solidFill>
              </a:rPr>
              <a:t>    - </a:t>
            </a:r>
            <a:r>
              <a:rPr kumimoji="1" lang="ko-KR" altLang="en-US" sz="1600" dirty="0">
                <a:solidFill>
                  <a:prstClr val="black"/>
                </a:solidFill>
              </a:rPr>
              <a:t>가이드라인</a:t>
            </a:r>
            <a:r>
              <a:rPr kumimoji="1" lang="en-US" altLang="ko-KR" sz="1600" dirty="0">
                <a:solidFill>
                  <a:prstClr val="black"/>
                </a:solidFill>
              </a:rPr>
              <a:t>(Guideline)</a:t>
            </a:r>
            <a:endParaRPr kumimoji="1" lang="ko-KR" altLang="en-US" sz="1600" dirty="0">
              <a:solidFill>
                <a:prstClr val="black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  <a:defRPr/>
            </a:pPr>
            <a:endParaRPr kumimoji="1" lang="ko-KR" altLang="en-US" sz="1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7677" y="61187"/>
            <a:ext cx="350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">
              <a:spcBef>
                <a:spcPct val="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v"/>
            </a:pPr>
            <a:r>
              <a:rPr kumimoji="1"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레이아웃 기초 익히기</a:t>
            </a:r>
            <a:endParaRPr kumimoji="1"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2223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1" name="제목 14"/>
          <p:cNvSpPr>
            <a:spLocks noGrp="1"/>
          </p:cNvSpPr>
          <p:nvPr>
            <p:ph type="title"/>
          </p:nvPr>
        </p:nvSpPr>
        <p:spPr>
          <a:xfrm>
            <a:off x="117475" y="43656"/>
            <a:ext cx="2770188" cy="36988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프로젝트 생성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4" name="내용 개체 틀 2"/>
          <p:cNvSpPr txBox="1">
            <a:spLocks/>
          </p:cNvSpPr>
          <p:nvPr/>
        </p:nvSpPr>
        <p:spPr bwMode="auto">
          <a:xfrm>
            <a:off x="536157" y="38417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SampleConstraintLayout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이라는 이름으로 새로운 프로젝트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화면 왼쪽 윗부분에 버튼 추가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066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513560"/>
            <a:ext cx="4364037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6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70" y="1195387"/>
            <a:ext cx="8070430" cy="529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9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09" name="제목 14"/>
          <p:cNvSpPr>
            <a:spLocks noGrp="1"/>
          </p:cNvSpPr>
          <p:nvPr>
            <p:ph type="title"/>
          </p:nvPr>
        </p:nvSpPr>
        <p:spPr>
          <a:xfrm>
            <a:off x="39300" y="73025"/>
            <a:ext cx="4783526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연결선 생성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12" name="내용 개체 틀 2"/>
          <p:cNvSpPr txBox="1">
            <a:spLocks/>
          </p:cNvSpPr>
          <p:nvPr/>
        </p:nvSpPr>
        <p:spPr bwMode="auto">
          <a:xfrm>
            <a:off x="415387" y="435771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왼쪽과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위쪽에 있는 연결점을 부모 레이아웃의 벽면과 연결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271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46" y="935833"/>
            <a:ext cx="8938704" cy="586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57" name="제목 14"/>
          <p:cNvSpPr>
            <a:spLocks noGrp="1"/>
          </p:cNvSpPr>
          <p:nvPr>
            <p:ph type="title"/>
          </p:nvPr>
        </p:nvSpPr>
        <p:spPr>
          <a:xfrm>
            <a:off x="0" y="14288"/>
            <a:ext cx="6577821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버튼 하나 더 추가하고 연결선 생성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60" name="내용 개체 틀 2"/>
          <p:cNvSpPr txBox="1">
            <a:spLocks/>
          </p:cNvSpPr>
          <p:nvPr/>
        </p:nvSpPr>
        <p:spPr bwMode="auto">
          <a:xfrm>
            <a:off x="346375" y="329409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버튼 추가 후 부모 레이아웃 및 기존 버튼과 연결선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476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1459"/>
            <a:ext cx="8890239" cy="585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2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05" name="제목 14"/>
          <p:cNvSpPr>
            <a:spLocks noGrp="1"/>
          </p:cNvSpPr>
          <p:nvPr>
            <p:ph type="title"/>
          </p:nvPr>
        </p:nvSpPr>
        <p:spPr>
          <a:xfrm>
            <a:off x="0" y="73025"/>
            <a:ext cx="3433763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 가운데에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배치하기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08" name="내용 개체 틀 2"/>
          <p:cNvSpPr txBox="1">
            <a:spLocks/>
          </p:cNvSpPr>
          <p:nvPr/>
        </p:nvSpPr>
        <p:spPr bwMode="auto">
          <a:xfrm>
            <a:off x="380882" y="387694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버튼 추가 후 위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아래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왼쪽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오른쪽 모두 부모 레이아웃과 연결선 생성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좌우 또는 위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아래를 쌍으로 연결하면 그 가운데에 배치됨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680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6" y="1202425"/>
            <a:ext cx="8676106" cy="568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98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3" name="제목 14"/>
          <p:cNvSpPr>
            <a:spLocks noGrp="1"/>
          </p:cNvSpPr>
          <p:nvPr>
            <p:ph type="title"/>
          </p:nvPr>
        </p:nvSpPr>
        <p:spPr>
          <a:xfrm>
            <a:off x="-23018" y="0"/>
            <a:ext cx="292448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바이어스 사용하기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302414" y="305190"/>
            <a:ext cx="1136497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양쪽 또는 상하로 연결된 경우 오른쪽 제약조건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미리보기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창에서 바이어스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(Bias)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를 이용해 위치 조정 가능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7885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8" y="906058"/>
            <a:ext cx="9056382" cy="595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8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901" name="제목 14"/>
          <p:cNvSpPr>
            <a:spLocks noGrp="1"/>
          </p:cNvSpPr>
          <p:nvPr>
            <p:ph type="title"/>
          </p:nvPr>
        </p:nvSpPr>
        <p:spPr>
          <a:xfrm>
            <a:off x="81770" y="43656"/>
            <a:ext cx="3041651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뷰의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크기 조정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904" name="내용 개체 틀 2"/>
          <p:cNvSpPr txBox="1">
            <a:spLocks/>
          </p:cNvSpPr>
          <p:nvPr/>
        </p:nvSpPr>
        <p:spPr bwMode="auto">
          <a:xfrm>
            <a:off x="458519" y="38417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모서리에 있는 핸들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(Handle)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을 이용해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크기 조정 가능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8090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0" y="884236"/>
            <a:ext cx="8674009" cy="57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949" name="제목 14"/>
          <p:cNvSpPr>
            <a:spLocks noGrp="1"/>
          </p:cNvSpPr>
          <p:nvPr>
            <p:ph type="title"/>
          </p:nvPr>
        </p:nvSpPr>
        <p:spPr>
          <a:xfrm>
            <a:off x="0" y="14288"/>
            <a:ext cx="3808413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뷰가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차지할 수 있는 여유공간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952" name="내용 개체 틀 2"/>
          <p:cNvSpPr txBox="1">
            <a:spLocks/>
          </p:cNvSpPr>
          <p:nvPr/>
        </p:nvSpPr>
        <p:spPr bwMode="auto">
          <a:xfrm>
            <a:off x="372255" y="384175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부모 레이아웃 안에서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뷰가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차지할 수 있는 여유공간은 레이아웃에 의해 결정됨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82953" name="_x43383248" descr="P02_S001_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1" y="1053053"/>
            <a:ext cx="5976622" cy="503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997" name="제목 14"/>
          <p:cNvSpPr>
            <a:spLocks noGrp="1"/>
          </p:cNvSpPr>
          <p:nvPr>
            <p:ph type="title"/>
          </p:nvPr>
        </p:nvSpPr>
        <p:spPr>
          <a:xfrm>
            <a:off x="74613" y="14288"/>
            <a:ext cx="2682875" cy="36988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가이드라인 사용하기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000" name="내용 개체 틀 2"/>
          <p:cNvSpPr txBox="1">
            <a:spLocks/>
          </p:cNvSpPr>
          <p:nvPr/>
        </p:nvSpPr>
        <p:spPr bwMode="auto">
          <a:xfrm>
            <a:off x="493024" y="300832"/>
            <a:ext cx="92884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일정 기준선으로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뷰를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정렬할 때나 기준선에 맞추어 추가할 때 사용됨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85001" name="_x43383248" descr="P02_S001_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3" y="783432"/>
            <a:ext cx="29813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88" y="783432"/>
            <a:ext cx="8486656" cy="553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2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07" name="제목 7"/>
          <p:cNvSpPr>
            <a:spLocks noGrp="1"/>
          </p:cNvSpPr>
          <p:nvPr>
            <p:ph type="title"/>
          </p:nvPr>
        </p:nvSpPr>
        <p:spPr>
          <a:xfrm>
            <a:off x="176661" y="512763"/>
            <a:ext cx="334645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사용방식</a:t>
            </a: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10" name="_x177228320" descr="P02_S002_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1" y="1011238"/>
            <a:ext cx="89662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307" y="0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">
              <a:spcBef>
                <a:spcPct val="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v"/>
            </a:pPr>
            <a:r>
              <a:rPr kumimoji="1"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리니어</a:t>
            </a:r>
            <a:r>
              <a:rPr kumimoji="1"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레이아웃 사용하기</a:t>
            </a:r>
            <a:endParaRPr kumimoji="1"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83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6" y="271009"/>
            <a:ext cx="11553898" cy="64990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199076" y="826477"/>
            <a:ext cx="615462" cy="40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9"/>
          <p:cNvSpPr>
            <a:spLocks noGrp="1"/>
          </p:cNvSpPr>
          <p:nvPr>
            <p:ph type="title"/>
          </p:nvPr>
        </p:nvSpPr>
        <p:spPr>
          <a:xfrm>
            <a:off x="0" y="0"/>
            <a:ext cx="422433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방향 설정하기</a:t>
            </a: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893" name="내용 개체 틀 2"/>
          <p:cNvSpPr txBox="1">
            <a:spLocks/>
          </p:cNvSpPr>
          <p:nvPr/>
        </p:nvSpPr>
        <p:spPr bwMode="auto">
          <a:xfrm>
            <a:off x="404993" y="350837"/>
            <a:ext cx="785812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방향 속성은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리니어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레이아웃의 필수 속성임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가로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(horizontal),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세로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(vertical)</a:t>
            </a:r>
          </a:p>
        </p:txBody>
      </p:sp>
      <p:pic>
        <p:nvPicPr>
          <p:cNvPr id="3789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3" y="1128713"/>
            <a:ext cx="8970317" cy="55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6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39" name="직사각형 25"/>
          <p:cNvSpPr>
            <a:spLocks noChangeArrowheads="1"/>
          </p:cNvSpPr>
          <p:nvPr/>
        </p:nvSpPr>
        <p:spPr bwMode="auto">
          <a:xfrm>
            <a:off x="534059" y="5098783"/>
            <a:ext cx="28105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sz="1400" b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방향으로 설정한 경우</a:t>
            </a:r>
            <a:r>
              <a:rPr kumimoji="1" lang="en-US" altLang="ko-KR" sz="1400" b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0" name="직사각형 26"/>
          <p:cNvSpPr>
            <a:spLocks noChangeArrowheads="1"/>
          </p:cNvSpPr>
          <p:nvPr/>
        </p:nvSpPr>
        <p:spPr bwMode="auto">
          <a:xfrm>
            <a:off x="3226371" y="5098783"/>
            <a:ext cx="29601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가로 방향으로 설정을 바꾼 경우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1" name="직사각형 27"/>
          <p:cNvSpPr>
            <a:spLocks noChangeArrowheads="1"/>
          </p:cNvSpPr>
          <p:nvPr/>
        </p:nvSpPr>
        <p:spPr bwMode="auto">
          <a:xfrm>
            <a:off x="6292778" y="5098783"/>
            <a:ext cx="26519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버튼의 </a:t>
            </a:r>
            <a:r>
              <a:rPr kumimoji="1" lang="en-US" altLang="ko-KR" sz="1400" b="1" dirty="0" err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layout_width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400" b="1" dirty="0" err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wrap_content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바꾼 경우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2" name="제목 12"/>
          <p:cNvSpPr>
            <a:spLocks noGrp="1"/>
          </p:cNvSpPr>
          <p:nvPr>
            <p:ph type="title"/>
          </p:nvPr>
        </p:nvSpPr>
        <p:spPr>
          <a:xfrm>
            <a:off x="0" y="0"/>
            <a:ext cx="511175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방향 설정하기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 smtClean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94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1" y="569643"/>
            <a:ext cx="2328258" cy="180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7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84" y="560119"/>
            <a:ext cx="2337685" cy="415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47" y="560120"/>
            <a:ext cx="2329829" cy="41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1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2"/>
          <p:cNvSpPr txBox="1">
            <a:spLocks/>
          </p:cNvSpPr>
          <p:nvPr/>
        </p:nvSpPr>
        <p:spPr bwMode="auto">
          <a:xfrm>
            <a:off x="521329" y="517525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87071"/>
              </p:ext>
            </p:extLst>
          </p:nvPr>
        </p:nvGraphicFramePr>
        <p:xfrm>
          <a:off x="592767" y="982663"/>
          <a:ext cx="9217025" cy="2520951"/>
        </p:xfrm>
        <a:graphic>
          <a:graphicData uri="http://schemas.openxmlformats.org/drawingml/2006/table">
            <a:tbl>
              <a:tblPr/>
              <a:tblGrid>
                <a:gridCol w="1935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9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FFFFCC"/>
                          </a:solidFill>
                          <a:latin typeface="+mn-ea"/>
                          <a:ea typeface="+mn-ea"/>
                        </a:rPr>
                        <a:t>정렬 속성</a:t>
                      </a:r>
                      <a:endParaRPr lang="ko-KR" altLang="en-US" sz="1600" dirty="0">
                        <a:solidFill>
                          <a:srgbClr val="FFFFCC"/>
                        </a:solidFill>
                        <a:latin typeface="+mn-ea"/>
                        <a:ea typeface="+mn-ea"/>
                      </a:endParaRPr>
                    </a:p>
                  </a:txBody>
                  <a:tcPr marT="45730" marB="45730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FFFFCC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lang="ko-KR" altLang="en-US" sz="1600" dirty="0">
                        <a:solidFill>
                          <a:srgbClr val="FFFFCC"/>
                        </a:solidFill>
                        <a:latin typeface="+mn-ea"/>
                        <a:ea typeface="+mn-ea"/>
                      </a:endParaRPr>
                    </a:p>
                  </a:txBody>
                  <a:tcPr marT="45730" marB="45730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layout_gravity</a:t>
                      </a:r>
                    </a:p>
                  </a:txBody>
                  <a:tcPr marT="45730" marB="45730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 [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외부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부모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컨테이너의 여유 공간에 뷰가 모두 채워지지 않아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여유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공간 안에서 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4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뷰를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정렬할 때</a:t>
                      </a:r>
                    </a:p>
                  </a:txBody>
                  <a:tcPr marT="45730" marB="4573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gravity</a:t>
                      </a:r>
                    </a:p>
                  </a:txBody>
                  <a:tcPr marT="45730" marB="45730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 [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내부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뷰에서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화면에 표시하는 내용물을 정렬할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때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텍스트뷰의 경우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내용물은 글자가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되고 이미지뷰의 경우 내용물은 이미지가 됨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30" marB="4573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48" name="직사각형 7"/>
          <p:cNvSpPr>
            <a:spLocks noChangeArrowheads="1"/>
          </p:cNvSpPr>
          <p:nvPr/>
        </p:nvSpPr>
        <p:spPr bwMode="auto">
          <a:xfrm>
            <a:off x="383307" y="445295"/>
            <a:ext cx="25583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ctr" fontAlgn="b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kumimoji="1" lang="ko-KR" altLang="en-US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정렬 </a:t>
            </a: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</a:t>
            </a:r>
            <a:endParaRPr kumimoji="1" lang="ko-KR" altLang="en-US" sz="16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49" name="내용 개체 틀 2"/>
          <p:cNvSpPr txBox="1">
            <a:spLocks/>
          </p:cNvSpPr>
          <p:nvPr/>
        </p:nvSpPr>
        <p:spPr bwMode="auto">
          <a:xfrm>
            <a:off x="788748" y="3722311"/>
            <a:ext cx="10755552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layout_gravity</a:t>
            </a:r>
            <a:endParaRPr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6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kumimoji="1" lang="ko-KR" altLang="en-US" sz="16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kumimoji="1" lang="en-US" altLang="ko-KR" sz="1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layout_width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나 </a:t>
            </a:r>
            <a:r>
              <a:rPr kumimoji="1" lang="en-US" altLang="ko-KR" sz="1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layout_height</a:t>
            </a:r>
            <a:r>
              <a:rPr kumimoji="1" lang="en-US" altLang="ko-KR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속성이 </a:t>
            </a:r>
            <a:r>
              <a:rPr kumimoji="1" lang="en-US" altLang="ko-KR" sz="1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match_parent</a:t>
            </a:r>
            <a:r>
              <a:rPr kumimoji="1" lang="ko-KR" altLang="en-US" sz="1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 아닐 경우에 같이 사용할 수 있음</a:t>
            </a:r>
          </a:p>
        </p:txBody>
      </p:sp>
      <p:sp>
        <p:nvSpPr>
          <p:cNvPr id="44050" name="제목 7"/>
          <p:cNvSpPr>
            <a:spLocks noGrp="1"/>
          </p:cNvSpPr>
          <p:nvPr>
            <p:ph type="title"/>
          </p:nvPr>
        </p:nvSpPr>
        <p:spPr>
          <a:xfrm>
            <a:off x="0" y="18258"/>
            <a:ext cx="3935413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정렬하기</a:t>
            </a:r>
          </a:p>
        </p:txBody>
      </p:sp>
    </p:spTree>
    <p:extLst>
      <p:ext uri="{BB962C8B-B14F-4D97-AF65-F5344CB8AC3E}">
        <p14:creationId xmlns:p14="http://schemas.microsoft.com/office/powerpoint/2010/main" val="382678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46083" name="제목 13"/>
          <p:cNvSpPr>
            <a:spLocks noGrp="1"/>
          </p:cNvSpPr>
          <p:nvPr>
            <p:ph type="title"/>
          </p:nvPr>
        </p:nvSpPr>
        <p:spPr>
          <a:xfrm>
            <a:off x="1" y="92075"/>
            <a:ext cx="4822825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정렬하기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 smtClean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08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7" y="481012"/>
            <a:ext cx="9640528" cy="643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70904"/>
              </p:ext>
            </p:extLst>
          </p:nvPr>
        </p:nvGraphicFramePr>
        <p:xfrm>
          <a:off x="722402" y="860785"/>
          <a:ext cx="8712200" cy="5068886"/>
        </p:xfrm>
        <a:graphic>
          <a:graphicData uri="http://schemas.openxmlformats.org/drawingml/2006/table">
            <a:tbl>
              <a:tblPr/>
              <a:tblGrid>
                <a:gridCol w="1829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FFFFC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정렬 속성값</a:t>
                      </a:r>
                      <a:endParaRPr lang="ko-KR" altLang="en-US" sz="1400" dirty="0">
                        <a:solidFill>
                          <a:srgbClr val="FFFFC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FFFFC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 명</a:t>
                      </a:r>
                      <a:endParaRPr lang="ko-KR" altLang="en-US" sz="1400" dirty="0">
                        <a:solidFill>
                          <a:srgbClr val="FFFFC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top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위쪽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bottom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아래쪽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left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왼쪽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right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오른쪽 끝에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center_vertical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방향의 중앙에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center_horizontal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수평 방향의 중앙에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fill_vertical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방향으로 여유 공간만큼 확대하여 채우기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fill_horizontal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수평 방향으로 여유 공간만큼 확대하여 채우기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center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방향과 수평 방향의 중앙에 배치하기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객체를 수직 방향과 수평 방향으로 여유 공간만큼 확대하여 채우기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83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clip_vertical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객체의 상하 길이가 여유 공간보다 클 경우에 남는 부분을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top|clip_vertical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아래쪽에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bottom|clip_vertical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위쪽에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center_vertical|clip_vertical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위쪽과 아래쪽에 남는 부분 잘라내기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83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clip_horizontal</a:t>
                      </a:r>
                    </a:p>
                  </a:txBody>
                  <a:tcPr marL="71806" marR="71806" marT="35904" marB="35904" anchor="ctr">
                    <a:lnL>
                      <a:noFill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 객체의 좌우 길이가 여유 공간보다 클 경우에 남는 부분을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right|clip_horizontal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왼쪽에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left|clip_horizontal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오른쪽에 남는 부분 잘라내기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center_horizontal|clip_horizontal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설정한 경우 왼쪽과 오른쪽에 남는 부분 잘라내기</a:t>
                      </a:r>
                    </a:p>
                  </a:txBody>
                  <a:tcPr marL="71806" marR="71806" marT="35904" marB="359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77" name="직사각형 10"/>
          <p:cNvSpPr>
            <a:spLocks noChangeArrowheads="1"/>
          </p:cNvSpPr>
          <p:nvPr/>
        </p:nvSpPr>
        <p:spPr bwMode="auto">
          <a:xfrm>
            <a:off x="0" y="420686"/>
            <a:ext cx="5832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ctr" fontAlgn="b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정렬을 </a:t>
            </a:r>
            <a:r>
              <a:rPr kumimoji="1" lang="ko-KR" altLang="en-US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kumimoji="1" lang="en-US" altLang="ko-KR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gravity </a:t>
            </a:r>
            <a:r>
              <a:rPr kumimoji="1" lang="ko-KR" altLang="en-US" sz="16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속성에 지정할 수 있도록 정의된 </a:t>
            </a:r>
            <a:r>
              <a:rPr kumimoji="1" lang="ko-KR" altLang="en-US" sz="1600" b="1" dirty="0" smtClean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endParaRPr kumimoji="1" lang="ko-KR" altLang="en-US" sz="16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78" name="제목 9"/>
          <p:cNvSpPr>
            <a:spLocks noGrp="1"/>
          </p:cNvSpPr>
          <p:nvPr>
            <p:ph type="title"/>
          </p:nvPr>
        </p:nvSpPr>
        <p:spPr>
          <a:xfrm>
            <a:off x="0" y="73025"/>
            <a:ext cx="630078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정렬을 위해 사용할 수 있는 값</a:t>
            </a:r>
          </a:p>
        </p:txBody>
      </p:sp>
    </p:spTree>
    <p:extLst>
      <p:ext uri="{BB962C8B-B14F-4D97-AF65-F5344CB8AC3E}">
        <p14:creationId xmlns:p14="http://schemas.microsoft.com/office/powerpoint/2010/main" val="21904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2263" y="440533"/>
            <a:ext cx="9001125" cy="2016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008080"/>
                </a:solidFill>
              </a:rPr>
              <a:t>&lt;</a:t>
            </a:r>
            <a:r>
              <a:rPr kumimoji="1" lang="en-US" altLang="ko-KR" sz="1400" dirty="0">
                <a:solidFill>
                  <a:srgbClr val="3F7F7F"/>
                </a:solidFill>
              </a:rPr>
              <a:t>LinearLayout</a:t>
            </a:r>
            <a:r>
              <a:rPr kumimoji="1" lang="en-US" altLang="ko-KR" sz="1400" dirty="0">
                <a:solidFill>
                  <a:srgbClr val="000000"/>
                </a:solidFill>
              </a:rPr>
              <a:t> </a:t>
            </a:r>
            <a:r>
              <a:rPr kumimoji="1" lang="en-US" altLang="ko-KR" sz="1400" dirty="0">
                <a:solidFill>
                  <a:srgbClr val="7F007F"/>
                </a:solidFill>
              </a:rPr>
              <a:t>xmlns:android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"http://schemas.android.com/apk/res/android"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android:orientation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"horizontal" 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android:layout_width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＂match_parent"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android:layout_height</a:t>
            </a:r>
            <a:r>
              <a:rPr kumimoji="1" lang="en-US" altLang="ko-KR" sz="1400" dirty="0">
                <a:solidFill>
                  <a:srgbClr val="000000"/>
                </a:solidFill>
              </a:rPr>
              <a:t>=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“match_parent"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7F007F"/>
                </a:solidFill>
              </a:rPr>
              <a:t>  android:baselineAligned</a:t>
            </a:r>
            <a:r>
              <a:rPr kumimoji="1" lang="en-US" altLang="ko-KR" sz="1400" dirty="0">
                <a:solidFill>
                  <a:srgbClr val="000000"/>
                </a:solidFill>
              </a:rPr>
              <a:t>= </a:t>
            </a:r>
            <a:r>
              <a:rPr kumimoji="1" lang="en-US" altLang="ko-KR" sz="1400" i="1" dirty="0">
                <a:solidFill>
                  <a:srgbClr val="2A00FF"/>
                </a:solidFill>
              </a:rPr>
              <a:t>"true" </a:t>
            </a:r>
            <a:endParaRPr kumimoji="1" lang="en-US" altLang="ko-KR" sz="1400" dirty="0">
              <a:solidFill>
                <a:srgbClr val="000000"/>
              </a:solidFill>
            </a:endParaRPr>
          </a:p>
          <a:p>
            <a:pPr fontAlgn="b">
              <a:lnSpc>
                <a:spcPct val="130000"/>
              </a:lnSpc>
              <a:defRPr/>
            </a:pPr>
            <a:r>
              <a:rPr kumimoji="1" lang="en-US" altLang="ko-KR" sz="1400" dirty="0">
                <a:solidFill>
                  <a:srgbClr val="008080"/>
                </a:solidFill>
              </a:rPr>
              <a:t>  &gt;</a:t>
            </a:r>
            <a:endParaRPr kumimoji="1"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50182" name="TextBox 13"/>
          <p:cNvSpPr txBox="1">
            <a:spLocks noChangeArrowheads="1"/>
          </p:cNvSpPr>
          <p:nvPr/>
        </p:nvSpPr>
        <p:spPr bwMode="auto">
          <a:xfrm>
            <a:off x="4281488" y="1735933"/>
            <a:ext cx="2087563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글자의 아랫줄 맞추기</a:t>
            </a:r>
          </a:p>
        </p:txBody>
      </p:sp>
      <p:sp>
        <p:nvSpPr>
          <p:cNvPr id="15" name="타원 14"/>
          <p:cNvSpPr/>
          <p:nvPr/>
        </p:nvSpPr>
        <p:spPr>
          <a:xfrm>
            <a:off x="4137026" y="1747045"/>
            <a:ext cx="2889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오른쪽 대괄호 15"/>
          <p:cNvSpPr/>
          <p:nvPr/>
        </p:nvSpPr>
        <p:spPr>
          <a:xfrm>
            <a:off x="3778251" y="1735933"/>
            <a:ext cx="287337" cy="287337"/>
          </a:xfrm>
          <a:prstGeom prst="rightBracke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85" name="제목 17"/>
          <p:cNvSpPr>
            <a:spLocks noGrp="1"/>
          </p:cNvSpPr>
          <p:nvPr>
            <p:ph type="title"/>
          </p:nvPr>
        </p:nvSpPr>
        <p:spPr>
          <a:xfrm>
            <a:off x="0" y="70646"/>
            <a:ext cx="459898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글자 아랫줄 정렬</a:t>
            </a: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262" y="1664494"/>
            <a:ext cx="3024188" cy="431800"/>
          </a:xfrm>
          <a:prstGeom prst="ellipse">
            <a:avLst/>
          </a:prstGeom>
          <a:noFill/>
          <a:ln w="44450">
            <a:solidFill>
              <a:srgbClr val="F20000">
                <a:alpha val="4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19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2" y="2239694"/>
            <a:ext cx="6917815" cy="459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1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28" name="내용 개체 틀 2"/>
          <p:cNvSpPr txBox="1">
            <a:spLocks/>
          </p:cNvSpPr>
          <p:nvPr/>
        </p:nvSpPr>
        <p:spPr bwMode="auto">
          <a:xfrm>
            <a:off x="1511302" y="4086225"/>
            <a:ext cx="4494212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1" lang="en-US" altLang="ko-KR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padding </a:t>
            </a:r>
            <a:r>
              <a:rPr kumimoji="1"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</a:t>
            </a:r>
            <a:endParaRPr kumimoji="1"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안의 내용물인 텍스트나 이미지와 뷰 안의 영역 사이의 여백을 줄 수 있는 방법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29" name="제목 8"/>
          <p:cNvSpPr>
            <a:spLocks noGrp="1"/>
          </p:cNvSpPr>
          <p:nvPr>
            <p:ph type="title"/>
          </p:nvPr>
        </p:nvSpPr>
        <p:spPr>
          <a:xfrm>
            <a:off x="0" y="43656"/>
            <a:ext cx="5176838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마진과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패딩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설정하기</a:t>
            </a:r>
          </a:p>
        </p:txBody>
      </p:sp>
      <p:pic>
        <p:nvPicPr>
          <p:cNvPr id="52230" name="Picture 10" descr="D:\book\android\원고\images\P01_017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2" y="1019176"/>
            <a:ext cx="96440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직사각형 10"/>
          <p:cNvSpPr>
            <a:spLocks noChangeArrowheads="1"/>
          </p:cNvSpPr>
          <p:nvPr/>
        </p:nvSpPr>
        <p:spPr bwMode="auto">
          <a:xfrm>
            <a:off x="1795463" y="3643314"/>
            <a:ext cx="3816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[padding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뷰 내부의 여백 주기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32" name="직사각형 10"/>
          <p:cNvSpPr>
            <a:spLocks noChangeArrowheads="1"/>
          </p:cNvSpPr>
          <p:nvPr/>
        </p:nvSpPr>
        <p:spPr bwMode="auto">
          <a:xfrm>
            <a:off x="6005514" y="3664197"/>
            <a:ext cx="4802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fontAlgn="b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en-US" altLang="ko-KR" sz="1400" b="1" dirty="0" err="1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layout_margin</a:t>
            </a:r>
            <a:r>
              <a:rPr kumimoji="1" lang="ko-KR" altLang="en-US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부모 여유공간과의 여백 주기</a:t>
            </a:r>
            <a:r>
              <a:rPr kumimoji="1" lang="en-US" altLang="ko-KR" sz="1400" b="1" dirty="0">
                <a:solidFill>
                  <a:srgbClr val="1F497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R" altLang="en-US" sz="1400" b="1" dirty="0">
              <a:solidFill>
                <a:srgbClr val="1F497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33" name="내용 개체 틀 2"/>
          <p:cNvSpPr txBox="1">
            <a:spLocks/>
          </p:cNvSpPr>
          <p:nvPr/>
        </p:nvSpPr>
        <p:spPr bwMode="auto">
          <a:xfrm>
            <a:off x="6096001" y="4111504"/>
            <a:ext cx="4824413" cy="191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6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layout_margin</a:t>
            </a:r>
            <a:r>
              <a:rPr lang="en-US" altLang="ko-KR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속성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부모 컨테이너의 여유 공간과 뷰 사이의 여백을 줄 수 있는 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방법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kumimoji="1" lang="ko-KR" altLang="en-US" sz="16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 셀</a:t>
            </a:r>
            <a:endParaRPr kumimoji="1" lang="en-US" altLang="ko-KR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위젯이나 뷰들은 부모 컨테이너로부터 할당된 공간을 차지하게 되며 이를 ‘위젯 셀</a:t>
            </a: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(cell)’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이라고 부름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kumimoji="1" lang="ko-KR" altLang="en-US" sz="16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4"/>
          <p:cNvSpPr>
            <a:spLocks noGrp="1"/>
          </p:cNvSpPr>
          <p:nvPr>
            <p:ph type="title"/>
          </p:nvPr>
        </p:nvSpPr>
        <p:spPr>
          <a:xfrm>
            <a:off x="31751" y="43656"/>
            <a:ext cx="606425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마진과 </a:t>
            </a: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패딩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설정하기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 smtClean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27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9" y="413543"/>
            <a:ext cx="5758896" cy="383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218" y="2389517"/>
            <a:ext cx="6569782" cy="43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56323" name="내용 개체 틀 2"/>
          <p:cNvSpPr txBox="1">
            <a:spLocks/>
          </p:cNvSpPr>
          <p:nvPr/>
        </p:nvSpPr>
        <p:spPr bwMode="auto">
          <a:xfrm>
            <a:off x="0" y="384175"/>
            <a:ext cx="10594731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layout_weight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속성은 같은 남아있는 여유공간을 얼마나 차지할 수 있는지를 비율로 지정하는 것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err="1">
                <a:solidFill>
                  <a:srgbClr val="3333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android:layout_weight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 사용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kumimoji="1"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뷰에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모두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설정한 경우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24" name="제목 8"/>
          <p:cNvSpPr>
            <a:spLocks noGrp="1"/>
          </p:cNvSpPr>
          <p:nvPr>
            <p:ph type="title"/>
          </p:nvPr>
        </p:nvSpPr>
        <p:spPr>
          <a:xfrm>
            <a:off x="22226" y="0"/>
            <a:ext cx="480060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여유공간 분할하기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632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20" y="1452985"/>
            <a:ext cx="7615199" cy="507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90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339" y="112749"/>
            <a:ext cx="7520796" cy="6010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가중치</a:t>
            </a:r>
            <a:r>
              <a:rPr lang="en-US" altLang="ko-KR" sz="2000" dirty="0" smtClean="0"/>
              <a:t>(weight)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6661" y="782597"/>
            <a:ext cx="10515600" cy="4351338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l"/>
            </a:pPr>
            <a:r>
              <a:rPr lang="ko-KR" altLang="en-US" sz="2000" dirty="0"/>
              <a:t>가중치를 </a:t>
            </a:r>
            <a:r>
              <a:rPr lang="en-US" altLang="ko-KR" sz="2000" dirty="0"/>
              <a:t>1</a:t>
            </a:r>
            <a:r>
              <a:rPr lang="ko-KR" altLang="en-US" sz="2000" dirty="0"/>
              <a:t>로 선언한 </a:t>
            </a:r>
            <a:r>
              <a:rPr lang="en-US" altLang="ko-KR" sz="2000" dirty="0"/>
              <a:t>2</a:t>
            </a:r>
            <a:r>
              <a:rPr lang="ko-KR" altLang="en-US" sz="2000" dirty="0"/>
              <a:t>개의 텍스트 </a:t>
            </a:r>
            <a:r>
              <a:rPr lang="ko-KR" altLang="en-US" sz="2000" dirty="0" err="1"/>
              <a:t>뷰들은</a:t>
            </a:r>
            <a:r>
              <a:rPr lang="ko-KR" altLang="en-US" sz="2000" dirty="0"/>
              <a:t> 남아있는 공간을 동일하게 차지할 것이다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121" name="_x128029616" descr="EMB000055c810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7"/>
          <a:stretch>
            <a:fillRect/>
          </a:stretch>
        </p:blipFill>
        <p:spPr bwMode="auto">
          <a:xfrm>
            <a:off x="1524001" y="1401066"/>
            <a:ext cx="5106270" cy="2705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7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3" y="754062"/>
            <a:ext cx="12000752" cy="6750423"/>
          </a:xfrm>
          <a:prstGeom prst="rect">
            <a:avLst/>
          </a:prstGeom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987" name="제목 10"/>
          <p:cNvSpPr>
            <a:spLocks noGrp="1"/>
          </p:cNvSpPr>
          <p:nvPr>
            <p:ph type="title"/>
          </p:nvPr>
        </p:nvSpPr>
        <p:spPr>
          <a:xfrm>
            <a:off x="99023" y="43656"/>
            <a:ext cx="3239399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</a:p>
        </p:txBody>
      </p:sp>
      <p:sp>
        <p:nvSpPr>
          <p:cNvPr id="41988" name="내용 개체 틀 2"/>
          <p:cNvSpPr txBox="1">
            <a:spLocks/>
          </p:cNvSpPr>
          <p:nvPr/>
        </p:nvSpPr>
        <p:spPr bwMode="auto">
          <a:xfrm>
            <a:off x="448566" y="38417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Ø"/>
            </a:pP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Design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탭과 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Text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탭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99662" y="1354383"/>
            <a:ext cx="900113" cy="32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1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76" y="1337094"/>
            <a:ext cx="2554962" cy="4517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8253" y="516878"/>
            <a:ext cx="10515600" cy="820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/>
              <a:t>버튼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</a:t>
            </a:r>
            <a:r>
              <a:rPr lang="ko-KR" altLang="en-US" sz="2000" dirty="0" err="1"/>
              <a:t>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에디트</a:t>
            </a:r>
            <a:r>
              <a:rPr lang="ko-KR" altLang="en-US" sz="2000" dirty="0"/>
              <a:t> 텍스트 등의 </a:t>
            </a:r>
            <a:r>
              <a:rPr lang="ko-KR" altLang="en-US" sz="2000" dirty="0" err="1"/>
              <a:t>뷰들을</a:t>
            </a:r>
            <a:r>
              <a:rPr lang="ko-KR" altLang="en-US" sz="2000" dirty="0"/>
              <a:t> 가중치를 다르게 하여 배치한 </a:t>
            </a:r>
            <a:r>
              <a:rPr lang="ko-KR" altLang="en-US" sz="2000" dirty="0" smtClean="0"/>
              <a:t>예</a:t>
            </a: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 dirty="0" err="1" smtClean="0"/>
              <a:t>에디트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텍스트만 가중치가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이고 나머지는 전부 </a:t>
            </a:r>
            <a:r>
              <a:rPr lang="en-US" altLang="ko-KR" sz="2000" dirty="0" smtClean="0"/>
              <a:t>0</a:t>
            </a:r>
            <a:endParaRPr lang="ko-KR" altLang="en-US" sz="20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3521" y="2560964"/>
            <a:ext cx="2448272" cy="27363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823645" y="1315726"/>
            <a:ext cx="2626822" cy="2470307"/>
          </a:xfrm>
          <a:custGeom>
            <a:avLst/>
            <a:gdLst>
              <a:gd name="connsiteX0" fmla="*/ 0 w 2626822"/>
              <a:gd name="connsiteY0" fmla="*/ 0 h 2470307"/>
              <a:gd name="connsiteX1" fmla="*/ 41564 w 2626822"/>
              <a:gd name="connsiteY1" fmla="*/ 8313 h 2470307"/>
              <a:gd name="connsiteX2" fmla="*/ 74815 w 2626822"/>
              <a:gd name="connsiteY2" fmla="*/ 33251 h 2470307"/>
              <a:gd name="connsiteX3" fmla="*/ 133004 w 2626822"/>
              <a:gd name="connsiteY3" fmla="*/ 91440 h 2470307"/>
              <a:gd name="connsiteX4" fmla="*/ 174568 w 2626822"/>
              <a:gd name="connsiteY4" fmla="*/ 133004 h 2470307"/>
              <a:gd name="connsiteX5" fmla="*/ 207819 w 2626822"/>
              <a:gd name="connsiteY5" fmla="*/ 174568 h 2470307"/>
              <a:gd name="connsiteX6" fmla="*/ 290946 w 2626822"/>
              <a:gd name="connsiteY6" fmla="*/ 257695 h 2470307"/>
              <a:gd name="connsiteX7" fmla="*/ 357448 w 2626822"/>
              <a:gd name="connsiteY7" fmla="*/ 340822 h 2470307"/>
              <a:gd name="connsiteX8" fmla="*/ 390699 w 2626822"/>
              <a:gd name="connsiteY8" fmla="*/ 382386 h 2470307"/>
              <a:gd name="connsiteX9" fmla="*/ 457200 w 2626822"/>
              <a:gd name="connsiteY9" fmla="*/ 482139 h 2470307"/>
              <a:gd name="connsiteX10" fmla="*/ 473826 w 2626822"/>
              <a:gd name="connsiteY10" fmla="*/ 540328 h 2470307"/>
              <a:gd name="connsiteX11" fmla="*/ 490451 w 2626822"/>
              <a:gd name="connsiteY11" fmla="*/ 573579 h 2470307"/>
              <a:gd name="connsiteX12" fmla="*/ 498764 w 2626822"/>
              <a:gd name="connsiteY12" fmla="*/ 673331 h 2470307"/>
              <a:gd name="connsiteX13" fmla="*/ 507077 w 2626822"/>
              <a:gd name="connsiteY13" fmla="*/ 756459 h 2470307"/>
              <a:gd name="connsiteX14" fmla="*/ 515389 w 2626822"/>
              <a:gd name="connsiteY14" fmla="*/ 872837 h 2470307"/>
              <a:gd name="connsiteX15" fmla="*/ 532015 w 2626822"/>
              <a:gd name="connsiteY15" fmla="*/ 1346662 h 2470307"/>
              <a:gd name="connsiteX16" fmla="*/ 540328 w 2626822"/>
              <a:gd name="connsiteY16" fmla="*/ 1388226 h 2470307"/>
              <a:gd name="connsiteX17" fmla="*/ 581891 w 2626822"/>
              <a:gd name="connsiteY17" fmla="*/ 1512917 h 2470307"/>
              <a:gd name="connsiteX18" fmla="*/ 623455 w 2626822"/>
              <a:gd name="connsiteY18" fmla="*/ 1579419 h 2470307"/>
              <a:gd name="connsiteX19" fmla="*/ 656706 w 2626822"/>
              <a:gd name="connsiteY19" fmla="*/ 1645920 h 2470307"/>
              <a:gd name="connsiteX20" fmla="*/ 681644 w 2626822"/>
              <a:gd name="connsiteY20" fmla="*/ 1704110 h 2470307"/>
              <a:gd name="connsiteX21" fmla="*/ 698269 w 2626822"/>
              <a:gd name="connsiteY21" fmla="*/ 1753986 h 2470307"/>
              <a:gd name="connsiteX22" fmla="*/ 731520 w 2626822"/>
              <a:gd name="connsiteY22" fmla="*/ 1795550 h 2470307"/>
              <a:gd name="connsiteX23" fmla="*/ 822960 w 2626822"/>
              <a:gd name="connsiteY23" fmla="*/ 1878677 h 2470307"/>
              <a:gd name="connsiteX24" fmla="*/ 947651 w 2626822"/>
              <a:gd name="connsiteY24" fmla="*/ 1970117 h 2470307"/>
              <a:gd name="connsiteX25" fmla="*/ 1014153 w 2626822"/>
              <a:gd name="connsiteY25" fmla="*/ 2003368 h 2470307"/>
              <a:gd name="connsiteX26" fmla="*/ 1072342 w 2626822"/>
              <a:gd name="connsiteY26" fmla="*/ 2036619 h 2470307"/>
              <a:gd name="connsiteX27" fmla="*/ 1147157 w 2626822"/>
              <a:gd name="connsiteY27" fmla="*/ 2069870 h 2470307"/>
              <a:gd name="connsiteX28" fmla="*/ 1205346 w 2626822"/>
              <a:gd name="connsiteY28" fmla="*/ 2103120 h 2470307"/>
              <a:gd name="connsiteX29" fmla="*/ 1263535 w 2626822"/>
              <a:gd name="connsiteY29" fmla="*/ 2128059 h 2470307"/>
              <a:gd name="connsiteX30" fmla="*/ 1396539 w 2626822"/>
              <a:gd name="connsiteY30" fmla="*/ 2177935 h 2470307"/>
              <a:gd name="connsiteX31" fmla="*/ 1521229 w 2626822"/>
              <a:gd name="connsiteY31" fmla="*/ 2227811 h 2470307"/>
              <a:gd name="connsiteX32" fmla="*/ 1704109 w 2626822"/>
              <a:gd name="connsiteY32" fmla="*/ 2310939 h 2470307"/>
              <a:gd name="connsiteX33" fmla="*/ 1870364 w 2626822"/>
              <a:gd name="connsiteY33" fmla="*/ 2360815 h 2470307"/>
              <a:gd name="connsiteX34" fmla="*/ 1945179 w 2626822"/>
              <a:gd name="connsiteY34" fmla="*/ 2377440 h 2470307"/>
              <a:gd name="connsiteX35" fmla="*/ 2078182 w 2626822"/>
              <a:gd name="connsiteY35" fmla="*/ 2419004 h 2470307"/>
              <a:gd name="connsiteX36" fmla="*/ 2136371 w 2626822"/>
              <a:gd name="connsiteY36" fmla="*/ 2427317 h 2470307"/>
              <a:gd name="connsiteX37" fmla="*/ 2194560 w 2626822"/>
              <a:gd name="connsiteY37" fmla="*/ 2443942 h 2470307"/>
              <a:gd name="connsiteX38" fmla="*/ 2485506 w 2626822"/>
              <a:gd name="connsiteY38" fmla="*/ 2460568 h 2470307"/>
              <a:gd name="connsiteX39" fmla="*/ 2626822 w 2626822"/>
              <a:gd name="connsiteY39" fmla="*/ 2468880 h 247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26822" h="2470307">
                <a:moveTo>
                  <a:pt x="0" y="0"/>
                </a:moveTo>
                <a:cubicBezTo>
                  <a:pt x="13855" y="2771"/>
                  <a:pt x="28653" y="2575"/>
                  <a:pt x="41564" y="8313"/>
                </a:cubicBezTo>
                <a:cubicBezTo>
                  <a:pt x="54224" y="13940"/>
                  <a:pt x="63541" y="25198"/>
                  <a:pt x="74815" y="33251"/>
                </a:cubicBezTo>
                <a:cubicBezTo>
                  <a:pt x="127061" y="70570"/>
                  <a:pt x="71233" y="22806"/>
                  <a:pt x="133004" y="91440"/>
                </a:cubicBezTo>
                <a:cubicBezTo>
                  <a:pt x="146111" y="106004"/>
                  <a:pt x="161461" y="118440"/>
                  <a:pt x="174568" y="133004"/>
                </a:cubicBezTo>
                <a:cubicBezTo>
                  <a:pt x="186437" y="146192"/>
                  <a:pt x="195713" y="161597"/>
                  <a:pt x="207819" y="174568"/>
                </a:cubicBezTo>
                <a:cubicBezTo>
                  <a:pt x="234557" y="203215"/>
                  <a:pt x="266466" y="227096"/>
                  <a:pt x="290946" y="257695"/>
                </a:cubicBezTo>
                <a:lnTo>
                  <a:pt x="357448" y="340822"/>
                </a:lnTo>
                <a:cubicBezTo>
                  <a:pt x="368532" y="354677"/>
                  <a:pt x="381296" y="367340"/>
                  <a:pt x="390699" y="382386"/>
                </a:cubicBezTo>
                <a:cubicBezTo>
                  <a:pt x="439605" y="460637"/>
                  <a:pt x="416578" y="427975"/>
                  <a:pt x="457200" y="482139"/>
                </a:cubicBezTo>
                <a:cubicBezTo>
                  <a:pt x="461419" y="499015"/>
                  <a:pt x="466670" y="523630"/>
                  <a:pt x="473826" y="540328"/>
                </a:cubicBezTo>
                <a:cubicBezTo>
                  <a:pt x="478707" y="551718"/>
                  <a:pt x="484909" y="562495"/>
                  <a:pt x="490451" y="573579"/>
                </a:cubicBezTo>
                <a:cubicBezTo>
                  <a:pt x="493222" y="606830"/>
                  <a:pt x="495743" y="640102"/>
                  <a:pt x="498764" y="673331"/>
                </a:cubicBezTo>
                <a:cubicBezTo>
                  <a:pt x="501285" y="701064"/>
                  <a:pt x="504764" y="728708"/>
                  <a:pt x="507077" y="756459"/>
                </a:cubicBezTo>
                <a:cubicBezTo>
                  <a:pt x="510307" y="795216"/>
                  <a:pt x="512618" y="834044"/>
                  <a:pt x="515389" y="872837"/>
                </a:cubicBezTo>
                <a:cubicBezTo>
                  <a:pt x="520931" y="1030779"/>
                  <a:pt x="524377" y="1188808"/>
                  <a:pt x="532015" y="1346662"/>
                </a:cubicBezTo>
                <a:cubicBezTo>
                  <a:pt x="532698" y="1360775"/>
                  <a:pt x="536268" y="1374693"/>
                  <a:pt x="540328" y="1388226"/>
                </a:cubicBezTo>
                <a:cubicBezTo>
                  <a:pt x="552917" y="1430190"/>
                  <a:pt x="558671" y="1475765"/>
                  <a:pt x="581891" y="1512917"/>
                </a:cubicBezTo>
                <a:cubicBezTo>
                  <a:pt x="595746" y="1535084"/>
                  <a:pt x="613747" y="1555148"/>
                  <a:pt x="623455" y="1579419"/>
                </a:cubicBezTo>
                <a:cubicBezTo>
                  <a:pt x="643790" y="1630258"/>
                  <a:pt x="631803" y="1608567"/>
                  <a:pt x="656706" y="1645920"/>
                </a:cubicBezTo>
                <a:cubicBezTo>
                  <a:pt x="682551" y="1775142"/>
                  <a:pt x="646156" y="1633132"/>
                  <a:pt x="681644" y="1704110"/>
                </a:cubicBezTo>
                <a:cubicBezTo>
                  <a:pt x="689481" y="1719785"/>
                  <a:pt x="689877" y="1738601"/>
                  <a:pt x="698269" y="1753986"/>
                </a:cubicBezTo>
                <a:cubicBezTo>
                  <a:pt x="706765" y="1769562"/>
                  <a:pt x="719651" y="1782362"/>
                  <a:pt x="731520" y="1795550"/>
                </a:cubicBezTo>
                <a:cubicBezTo>
                  <a:pt x="758264" y="1825265"/>
                  <a:pt x="791304" y="1854558"/>
                  <a:pt x="822960" y="1878677"/>
                </a:cubicBezTo>
                <a:cubicBezTo>
                  <a:pt x="863958" y="1909914"/>
                  <a:pt x="901551" y="1947067"/>
                  <a:pt x="947651" y="1970117"/>
                </a:cubicBezTo>
                <a:cubicBezTo>
                  <a:pt x="969818" y="1981201"/>
                  <a:pt x="992285" y="1991705"/>
                  <a:pt x="1014153" y="2003368"/>
                </a:cubicBezTo>
                <a:cubicBezTo>
                  <a:pt x="1033865" y="2013881"/>
                  <a:pt x="1052361" y="2026628"/>
                  <a:pt x="1072342" y="2036619"/>
                </a:cubicBezTo>
                <a:cubicBezTo>
                  <a:pt x="1096751" y="2048824"/>
                  <a:pt x="1122748" y="2057665"/>
                  <a:pt x="1147157" y="2069870"/>
                </a:cubicBezTo>
                <a:cubicBezTo>
                  <a:pt x="1167138" y="2079860"/>
                  <a:pt x="1185365" y="2093129"/>
                  <a:pt x="1205346" y="2103120"/>
                </a:cubicBezTo>
                <a:cubicBezTo>
                  <a:pt x="1224221" y="2112557"/>
                  <a:pt x="1243883" y="2120369"/>
                  <a:pt x="1263535" y="2128059"/>
                </a:cubicBezTo>
                <a:cubicBezTo>
                  <a:pt x="1307629" y="2145313"/>
                  <a:pt x="1357142" y="2151670"/>
                  <a:pt x="1396539" y="2177935"/>
                </a:cubicBezTo>
                <a:cubicBezTo>
                  <a:pt x="1467671" y="2225357"/>
                  <a:pt x="1426910" y="2206852"/>
                  <a:pt x="1521229" y="2227811"/>
                </a:cubicBezTo>
                <a:cubicBezTo>
                  <a:pt x="1574769" y="2254582"/>
                  <a:pt x="1657220" y="2296873"/>
                  <a:pt x="1704109" y="2310939"/>
                </a:cubicBezTo>
                <a:cubicBezTo>
                  <a:pt x="1759527" y="2327564"/>
                  <a:pt x="1813883" y="2348264"/>
                  <a:pt x="1870364" y="2360815"/>
                </a:cubicBezTo>
                <a:cubicBezTo>
                  <a:pt x="1895302" y="2366357"/>
                  <a:pt x="1920564" y="2370603"/>
                  <a:pt x="1945179" y="2377440"/>
                </a:cubicBezTo>
                <a:cubicBezTo>
                  <a:pt x="1999007" y="2392392"/>
                  <a:pt x="2025508" y="2407717"/>
                  <a:pt x="2078182" y="2419004"/>
                </a:cubicBezTo>
                <a:cubicBezTo>
                  <a:pt x="2097340" y="2423109"/>
                  <a:pt x="2117213" y="2423212"/>
                  <a:pt x="2136371" y="2427317"/>
                </a:cubicBezTo>
                <a:cubicBezTo>
                  <a:pt x="2156096" y="2431544"/>
                  <a:pt x="2174634" y="2440796"/>
                  <a:pt x="2194560" y="2443942"/>
                </a:cubicBezTo>
                <a:cubicBezTo>
                  <a:pt x="2251454" y="2452925"/>
                  <a:pt x="2464456" y="2459653"/>
                  <a:pt x="2485506" y="2460568"/>
                </a:cubicBezTo>
                <a:cubicBezTo>
                  <a:pt x="2559674" y="2475401"/>
                  <a:pt x="2512940" y="2468880"/>
                  <a:pt x="2626822" y="24688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3419" y="43934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가중치</a:t>
            </a:r>
            <a:r>
              <a:rPr lang="en-US" altLang="ko-KR" sz="2400" dirty="0"/>
              <a:t> </a:t>
            </a:r>
            <a:r>
              <a:rPr lang="ko-KR" altLang="en-US" sz="2400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134959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내용 개체 틀 2"/>
          <p:cNvSpPr txBox="1">
            <a:spLocks/>
          </p:cNvSpPr>
          <p:nvPr/>
        </p:nvSpPr>
        <p:spPr bwMode="auto">
          <a:xfrm>
            <a:off x="486824" y="311149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58371" name="제목 17"/>
          <p:cNvSpPr>
            <a:spLocks noGrp="1"/>
          </p:cNvSpPr>
          <p:nvPr>
            <p:ph type="title"/>
          </p:nvPr>
        </p:nvSpPr>
        <p:spPr>
          <a:xfrm>
            <a:off x="0" y="0"/>
            <a:ext cx="5319346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여유공간 분할하기</a:t>
            </a:r>
          </a:p>
        </p:txBody>
      </p:sp>
      <p:sp>
        <p:nvSpPr>
          <p:cNvPr id="58372" name="내용 개체 틀 2"/>
          <p:cNvSpPr txBox="1">
            <a:spLocks/>
          </p:cNvSpPr>
          <p:nvPr/>
        </p:nvSpPr>
        <p:spPr bwMode="auto">
          <a:xfrm>
            <a:off x="381539" y="364332"/>
            <a:ext cx="805509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분할하려는 방향의 크기를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0dp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하는 경우 공간을 분할하는 효과가 생김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layout_width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속성값을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0dp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설정한 후 하나는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하나는 </a:t>
            </a:r>
            <a:r>
              <a:rPr kumimoji="1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837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27" y="1273176"/>
            <a:ext cx="8167328" cy="54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1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712" t="9780" r="39053" b="4599"/>
          <a:stretch/>
        </p:blipFill>
        <p:spPr>
          <a:xfrm>
            <a:off x="1807507" y="1134208"/>
            <a:ext cx="2931547" cy="5723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666" t="9700" r="38828" b="5225"/>
          <a:stretch/>
        </p:blipFill>
        <p:spPr>
          <a:xfrm>
            <a:off x="7781192" y="0"/>
            <a:ext cx="3130061" cy="6655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354" y="263769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실습과제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파렛트를</a:t>
            </a:r>
            <a:r>
              <a:rPr lang="ko-KR" altLang="en-US" dirty="0" smtClean="0"/>
              <a:t> 사용하여 </a:t>
            </a:r>
            <a:r>
              <a:rPr lang="ko-KR" altLang="en-US" dirty="0" err="1" smtClean="0"/>
              <a:t>리니어레이아웃</a:t>
            </a:r>
            <a:r>
              <a:rPr lang="ko-KR" altLang="en-US" dirty="0" smtClean="0"/>
              <a:t> 작성하기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907931" y="4870938"/>
            <a:ext cx="677007" cy="668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620108" y="1011115"/>
            <a:ext cx="5011615" cy="4167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49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270060"/>
            <a:ext cx="11923059" cy="67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0" y="442912"/>
            <a:ext cx="11300012" cy="6356256"/>
          </a:xfrm>
          <a:prstGeom prst="rect">
            <a:avLst/>
          </a:prstGeom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36" name="제목 10"/>
          <p:cNvSpPr>
            <a:spLocks noGrp="1"/>
          </p:cNvSpPr>
          <p:nvPr>
            <p:ph type="title"/>
          </p:nvPr>
        </p:nvSpPr>
        <p:spPr>
          <a:xfrm>
            <a:off x="35345" y="73025"/>
            <a:ext cx="2945247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41077" y="4018085"/>
            <a:ext cx="1450731" cy="234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7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4" y="1071205"/>
            <a:ext cx="8619316" cy="564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제목 10"/>
          <p:cNvSpPr>
            <a:spLocks noGrp="1"/>
          </p:cNvSpPr>
          <p:nvPr>
            <p:ph type="title"/>
          </p:nvPr>
        </p:nvSpPr>
        <p:spPr>
          <a:xfrm>
            <a:off x="0" y="73025"/>
            <a:ext cx="3296938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</a:p>
        </p:txBody>
      </p:sp>
      <p:sp>
        <p:nvSpPr>
          <p:cNvPr id="46084" name="내용 개체 틀 2"/>
          <p:cNvSpPr txBox="1">
            <a:spLocks/>
          </p:cNvSpPr>
          <p:nvPr/>
        </p:nvSpPr>
        <p:spPr bwMode="auto">
          <a:xfrm>
            <a:off x="389507" y="507028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빨레트에서</a:t>
            </a:r>
            <a:r>
              <a:rPr lang="ko-KR" altLang="en-US" sz="18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끌어다 놓기와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위젯의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속성 설정하기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72976" y="1784770"/>
            <a:ext cx="1481107" cy="63062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9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0"/>
          <p:cNvSpPr>
            <a:spLocks noGrp="1"/>
          </p:cNvSpPr>
          <p:nvPr>
            <p:ph type="title"/>
          </p:nvPr>
        </p:nvSpPr>
        <p:spPr>
          <a:xfrm>
            <a:off x="138022" y="119063"/>
            <a:ext cx="5489157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안에 레이아웃 포함시키기</a:t>
            </a:r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229" name="_x43383248" descr="P02_S001_0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2" y="1169868"/>
            <a:ext cx="7142686" cy="552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내용 개체 틀 2"/>
          <p:cNvSpPr txBox="1">
            <a:spLocks/>
          </p:cNvSpPr>
          <p:nvPr/>
        </p:nvSpPr>
        <p:spPr bwMode="auto">
          <a:xfrm>
            <a:off x="519534" y="46765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레이아웃도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뷰이기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때문에 레이아웃 안에 레이아웃을 포함시킬 수 있음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0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1" name="제목 14"/>
          <p:cNvSpPr>
            <a:spLocks noGrp="1"/>
          </p:cNvSpPr>
          <p:nvPr>
            <p:ph type="title"/>
          </p:nvPr>
        </p:nvSpPr>
        <p:spPr>
          <a:xfrm>
            <a:off x="0" y="29370"/>
            <a:ext cx="4348162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가로 크기와 세로 크기 속성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5" name="내용 개체 틀 2"/>
          <p:cNvSpPr txBox="1">
            <a:spLocks/>
          </p:cNvSpPr>
          <p:nvPr/>
        </p:nvSpPr>
        <p:spPr bwMode="auto">
          <a:xfrm>
            <a:off x="527530" y="442912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가로 크기와 세로 크기는 </a:t>
            </a:r>
            <a:r>
              <a:rPr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필수 속성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속성 제거 시 에러 표시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pic>
        <p:nvPicPr>
          <p:cNvPr id="60426" name="_x43384208" descr="P02_S001_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524"/>
            <a:ext cx="5381827" cy="26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27" y="577312"/>
            <a:ext cx="6630150" cy="434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8918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68" name="내용 개체 틀 2"/>
          <p:cNvSpPr txBox="1">
            <a:spLocks/>
          </p:cNvSpPr>
          <p:nvPr/>
        </p:nvSpPr>
        <p:spPr bwMode="auto">
          <a:xfrm>
            <a:off x="-29533" y="500264"/>
            <a:ext cx="5616575" cy="31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39763" indent="-182563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필수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] 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layout_width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, 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layout_height</a:t>
            </a:r>
            <a:endParaRPr lang="en-US" altLang="ko-KR" sz="1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-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가장 기본적이면서 필수 속성으로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폭과 높이를 설정함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(1) </a:t>
            </a:r>
            <a:r>
              <a:rPr kumimoji="1" lang="en-US" altLang="ko-KR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match_parent</a:t>
            </a:r>
            <a:endParaRPr kumimoji="1"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뷰그룹에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남아 있는 여유 공간을 채움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(2) </a:t>
            </a:r>
            <a:r>
              <a:rPr kumimoji="1" lang="en-US" altLang="ko-KR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wrap_content</a:t>
            </a:r>
            <a:endParaRPr kumimoji="1"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뷰에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들어 있는 내용물의 크기에 따라 </a:t>
            </a:r>
            <a:r>
              <a:rPr kumimoji="1" lang="ko-KR" altLang="en-US" sz="14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뷰의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크기가 결정됨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(3) </a:t>
            </a:r>
            <a:r>
              <a:rPr kumimoji="1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크기 값 지정</a:t>
            </a:r>
            <a:endParaRPr kumimoji="1"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</a:t>
            </a:r>
            <a:r>
              <a:rPr kumimoji="1"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크기를 고정된 값으로 직접 지정하고 싶을 때 사용함</a:t>
            </a:r>
            <a:endParaRPr kumimoji="1" lang="en-US" altLang="ko-KR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kumimoji="1" lang="en-US" altLang="ko-KR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 ex) “100px”,  “200dp”</a:t>
            </a:r>
          </a:p>
        </p:txBody>
      </p:sp>
      <p:sp>
        <p:nvSpPr>
          <p:cNvPr id="62469" name="제목 14"/>
          <p:cNvSpPr>
            <a:spLocks noGrp="1"/>
          </p:cNvSpPr>
          <p:nvPr>
            <p:ph type="title"/>
          </p:nvPr>
        </p:nvSpPr>
        <p:spPr>
          <a:xfrm>
            <a:off x="-29533" y="43656"/>
            <a:ext cx="3453262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크기 지정 방법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52501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247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26" y="14799"/>
            <a:ext cx="6915674" cy="452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27" y="3127474"/>
            <a:ext cx="5556449" cy="363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4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005514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005514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fontAlgn="b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17" name="제목 29"/>
          <p:cNvSpPr>
            <a:spLocks noGrp="1"/>
          </p:cNvSpPr>
          <p:nvPr>
            <p:ph type="title"/>
          </p:nvPr>
        </p:nvSpPr>
        <p:spPr>
          <a:xfrm>
            <a:off x="0" y="73025"/>
            <a:ext cx="5626100" cy="36988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최상위 레이아웃을 다른 것으로 변경한 경우</a:t>
            </a:r>
          </a:p>
        </p:txBody>
      </p:sp>
      <p:pic>
        <p:nvPicPr>
          <p:cNvPr id="64519" name="_x43383728" descr="P02_S001_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" y="1276171"/>
            <a:ext cx="192405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0" name="_x190126200" descr="P02_S001_0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19" y="1280933"/>
            <a:ext cx="19367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1" name="_x191511872" descr="P02_S001_0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70" y="1282521"/>
            <a:ext cx="1951037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_x193426824" descr="P02_S001_0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06" y="1285696"/>
            <a:ext cx="192405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104901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4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24" name="내용 개체 틀 2"/>
          <p:cNvSpPr txBox="1">
            <a:spLocks/>
          </p:cNvSpPr>
          <p:nvPr/>
        </p:nvSpPr>
        <p:spPr bwMode="auto">
          <a:xfrm>
            <a:off x="406401" y="536575"/>
            <a:ext cx="785812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match_parent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와 </a:t>
            </a:r>
            <a:r>
              <a:rPr lang="en-US" altLang="ko-KR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wrap_content</a:t>
            </a:r>
            <a:r>
              <a:rPr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 </a:t>
            </a:r>
            <a:r>
              <a:rPr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적용 상태를 확실하게 구분할 수 있음</a:t>
            </a:r>
            <a:endParaRPr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9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913</Words>
  <Application>Microsoft Office PowerPoint</Application>
  <PresentationFormat>와이드스크린</PresentationFormat>
  <Paragraphs>145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33</vt:i4>
      </vt:variant>
    </vt:vector>
  </HeadingPairs>
  <TitlesOfParts>
    <vt:vector size="51" baseType="lpstr">
      <vt:lpstr>HY나무M</vt:lpstr>
      <vt:lpstr>굴림</vt:lpstr>
      <vt:lpstr>나눔고딕</vt:lpstr>
      <vt:lpstr>나눔고딕 ExtraBold</vt:lpstr>
      <vt:lpstr>맑은 고딕</vt:lpstr>
      <vt:lpstr>Arial</vt:lpstr>
      <vt:lpstr>Calibri</vt:lpstr>
      <vt:lpstr>Calibri Light</vt:lpstr>
      <vt:lpstr>Tahoma</vt:lpstr>
      <vt:lpstr>Verdana</vt:lpstr>
      <vt:lpstr>Wingdings</vt:lpstr>
      <vt:lpstr>Wingdings 2</vt:lpstr>
      <vt:lpstr>Office 테마</vt:lpstr>
      <vt:lpstr>Office Theme</vt:lpstr>
      <vt:lpstr>3_SMC_mCare_Flow_Screen_Rev.1.2</vt:lpstr>
      <vt:lpstr>8_SMC_mCare_Flow_Screen_Rev.1.2</vt:lpstr>
      <vt:lpstr>19_SMC_mCare_Flow_Screen_Rev.1.2</vt:lpstr>
      <vt:lpstr>HDOfficeLightV0</vt:lpstr>
      <vt:lpstr>PowerPoint 프레젠테이션</vt:lpstr>
      <vt:lpstr>PowerPoint 프레젠테이션</vt:lpstr>
      <vt:lpstr>디자이너 도구</vt:lpstr>
      <vt:lpstr>디자이너 도구</vt:lpstr>
      <vt:lpstr>디자이너 도구</vt:lpstr>
      <vt:lpstr>레이아웃 안에 레이아웃 포함시키기</vt:lpstr>
      <vt:lpstr>가로 크기와 세로 크기 속성</vt:lpstr>
      <vt:lpstr>크기 지정 방법</vt:lpstr>
      <vt:lpstr>최상위 레이아웃을 다른 것으로 변경한 경우</vt:lpstr>
      <vt:lpstr>연결선으로 만드는 제약조건</vt:lpstr>
      <vt:lpstr>새로운 프로젝트 생성</vt:lpstr>
      <vt:lpstr>연결선 생성</vt:lpstr>
      <vt:lpstr>버튼 하나 더 추가하고 연결선 생성</vt:lpstr>
      <vt:lpstr>화면 가운데에 뷰 배치하기</vt:lpstr>
      <vt:lpstr>바이어스 사용하기</vt:lpstr>
      <vt:lpstr>뷰의 크기 조정</vt:lpstr>
      <vt:lpstr>뷰가 차지할 수 있는 여유공간</vt:lpstr>
      <vt:lpstr>가이드라인 사용하기</vt:lpstr>
      <vt:lpstr>리니어 레이아웃 사용방식</vt:lpstr>
      <vt:lpstr>리니어 레이아웃 – 방향 설정하기</vt:lpstr>
      <vt:lpstr>리니어 레이아웃 – 방향 설정하기 (계속)</vt:lpstr>
      <vt:lpstr>리니어 레이아웃 – 뷰 정렬하기</vt:lpstr>
      <vt:lpstr>리니어 레이아웃 – 뷰 정렬하기 (계속)</vt:lpstr>
      <vt:lpstr>리니어 레이아웃 – 정렬을 위해 사용할 수 있는 값</vt:lpstr>
      <vt:lpstr>리니어 레이아웃 – 글자 아랫줄 정렬</vt:lpstr>
      <vt:lpstr>리니어 레이아웃 – 마진과 패딩 설정하기</vt:lpstr>
      <vt:lpstr>리니어 레이아웃 – 마진과 패딩 설정하기 (계속)</vt:lpstr>
      <vt:lpstr>리니어 레이아웃 – 여유공간 분할하기</vt:lpstr>
      <vt:lpstr>가중치(weight)</vt:lpstr>
      <vt:lpstr>PowerPoint 프레젠테이션</vt:lpstr>
      <vt:lpstr>리니어 레이아웃 – 여유공간 분할하기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IN301</cp:lastModifiedBy>
  <cp:revision>43</cp:revision>
  <dcterms:created xsi:type="dcterms:W3CDTF">2021-04-20T11:16:05Z</dcterms:created>
  <dcterms:modified xsi:type="dcterms:W3CDTF">2023-04-17T05:30:18Z</dcterms:modified>
</cp:coreProperties>
</file>